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7" r:id="rId2"/>
    <p:sldId id="299" r:id="rId3"/>
    <p:sldId id="300" r:id="rId4"/>
    <p:sldId id="294" r:id="rId5"/>
    <p:sldId id="301" r:id="rId6"/>
    <p:sldId id="282" r:id="rId7"/>
    <p:sldId id="302" r:id="rId8"/>
    <p:sldId id="290" r:id="rId9"/>
    <p:sldId id="303" r:id="rId10"/>
    <p:sldId id="291" r:id="rId11"/>
    <p:sldId id="298" r:id="rId12"/>
    <p:sldId id="264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D61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E025D-0B0B-4B12-A27C-0A4DAD815957}" type="datetimeFigureOut">
              <a:rPr lang="es-ES" smtClean="0"/>
              <a:pPr/>
              <a:t>28/10/2025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7D469-D58E-4493-8883-C45799FF208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AA6A5-8808-42C1-A566-4522306C39B5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28/10/2025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28/10/2025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28/10/2025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28/10/2025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28/10/2025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28/10/2025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28/10/2025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28/10/2025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28/10/2025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28/10/2025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28/10/2025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7C6CD-0349-425D-8B79-FC3113FCE949}" type="datetimeFigureOut">
              <a:rPr lang="es-ES" smtClean="0"/>
              <a:pPr/>
              <a:t>28/10/2025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qlYVR9NnQUI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youtu.be/4d7G-OvVfAs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s://schoolplasticfreemovement.org/" TargetMode="External"/><Relationship Id="rId7" Type="http://schemas.openxmlformats.org/officeDocument/2006/relationships/image" Target="../media/image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://creecyl.centros.educa.jcyl.es/sitio/index.cgi?wid_seccion=21&amp;wid_item=284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428596" y="2071678"/>
            <a:ext cx="8286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 smtClean="0">
                <a:latin typeface="Broadway" pitchFamily="82" charset="0"/>
                <a:ea typeface="+mj-ea"/>
                <a:cs typeface="+mj-cs"/>
              </a:rPr>
              <a:t>1er</a:t>
            </a:r>
            <a:r>
              <a:rPr lang="es-ES" sz="4000" b="1" baseline="30000" dirty="0" smtClean="0">
                <a:latin typeface="Broadway" pitchFamily="82" charset="0"/>
                <a:ea typeface="+mj-ea"/>
                <a:cs typeface="+mj-cs"/>
              </a:rPr>
              <a:t> </a:t>
            </a:r>
            <a:r>
              <a:rPr lang="es-ES" sz="4000" b="1" dirty="0" smtClean="0">
                <a:latin typeface="Broadway" pitchFamily="82" charset="0"/>
                <a:ea typeface="+mj-ea"/>
                <a:cs typeface="+mj-cs"/>
              </a:rPr>
              <a:t>Consejo Ambiental Escuelas Libres Plástico </a:t>
            </a:r>
          </a:p>
          <a:p>
            <a:pPr algn="ctr"/>
            <a:r>
              <a:rPr lang="es-ES" sz="4000" b="1" dirty="0" smtClean="0">
                <a:latin typeface="Broadway" pitchFamily="82" charset="0"/>
                <a:ea typeface="+mj-ea"/>
                <a:cs typeface="+mj-cs"/>
              </a:rPr>
              <a:t>25-26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DEEF495D-7AE8-F1A8-DB79-3A8EF3746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5341006"/>
            <a:ext cx="3305965" cy="1382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n 2">
            <a:extLst>
              <a:ext uri="{FF2B5EF4-FFF2-40B4-BE49-F238E27FC236}">
                <a16:creationId xmlns="" xmlns:a16="http://schemas.microsoft.com/office/drawing/2014/main" id="{AE9FA318-3359-C2EA-9255-85E080D308F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327" y="5789044"/>
            <a:ext cx="4159797" cy="854666"/>
          </a:xfrm>
          <a:prstGeom prst="rect">
            <a:avLst/>
          </a:prstGeom>
        </p:spPr>
      </p:pic>
      <p:pic>
        <p:nvPicPr>
          <p:cNvPr id="8" name="Imagen 3">
            <a:extLst>
              <a:ext uri="{FF2B5EF4-FFF2-40B4-BE49-F238E27FC236}">
                <a16:creationId xmlns="" xmlns:a16="http://schemas.microsoft.com/office/drawing/2014/main" id="{B8F132FF-10FB-A96E-243C-11A53E9B1DE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214290"/>
            <a:ext cx="2674156" cy="1151859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="" xmlns:a16="http://schemas.microsoft.com/office/drawing/2014/main" id="{5EA8C8A6-DDBC-240F-BB44-EA40CFB15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8784" y="142853"/>
            <a:ext cx="1345839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42844" y="428604"/>
            <a:ext cx="8858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latin typeface="Broadway" pitchFamily="82" charset="0"/>
                <a:ea typeface="+mj-ea"/>
                <a:cs typeface="+mj-cs"/>
              </a:rPr>
              <a:t>Recordamos…¿Quién es quién?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071538" y="5280740"/>
            <a:ext cx="7358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Centro educativo</a:t>
            </a:r>
          </a:p>
          <a:p>
            <a:pPr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Ciudad-Pueblo</a:t>
            </a:r>
          </a:p>
          <a:p>
            <a:pPr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Nombres y cursos</a:t>
            </a:r>
          </a:p>
          <a:p>
            <a:pPr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Una </a:t>
            </a:r>
            <a:r>
              <a:rPr lang="es-ES" sz="1600" b="1" dirty="0" smtClean="0">
                <a:latin typeface="Roboto Light" pitchFamily="2" charset="0"/>
                <a:ea typeface="Roboto Light" pitchFamily="2" charset="0"/>
              </a:rPr>
              <a:t>acción instaurada </a:t>
            </a: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en el centro gracias al programa ELP</a:t>
            </a:r>
            <a:endParaRPr lang="es-ES" sz="1600" dirty="0">
              <a:latin typeface="Roboto Light" pitchFamily="2" charset="0"/>
              <a:ea typeface="Roboto Light" pitchFamily="2" charset="0"/>
            </a:endParaRPr>
          </a:p>
        </p:txBody>
      </p:sp>
      <p:pic>
        <p:nvPicPr>
          <p:cNvPr id="24580" name="Picture 4" descr="Amazon.es: Quién es Quién : Alexa Skil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14422"/>
            <a:ext cx="3571900" cy="3571901"/>
          </a:xfrm>
          <a:prstGeom prst="rect">
            <a:avLst/>
          </a:prstGeom>
          <a:noFill/>
        </p:spPr>
      </p:pic>
      <p:pic>
        <p:nvPicPr>
          <p:cNvPr id="1026" name="Picture 2" descr="30 segundos en un temporizador - Iconos gratis 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357298"/>
            <a:ext cx="3019412" cy="3019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42844" y="428604"/>
            <a:ext cx="8858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latin typeface="Broadway" pitchFamily="82" charset="0"/>
                <a:ea typeface="+mj-ea"/>
                <a:cs typeface="+mj-cs"/>
              </a:rPr>
              <a:t>Retomamos donde lo dejamos el curso pasado…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714744" y="2928934"/>
            <a:ext cx="50720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Propuesta de </a:t>
            </a:r>
            <a:r>
              <a:rPr lang="es-ES" sz="1600" b="1" dirty="0" smtClean="0">
                <a:latin typeface="Roboto Light" pitchFamily="2" charset="0"/>
                <a:ea typeface="Roboto Light" pitchFamily="2" charset="0"/>
              </a:rPr>
              <a:t>reflexión familiar</a:t>
            </a:r>
          </a:p>
          <a:p>
            <a:pPr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Propuesta </a:t>
            </a: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de </a:t>
            </a:r>
            <a:r>
              <a:rPr lang="es-ES" sz="1600" b="1" dirty="0" smtClean="0">
                <a:latin typeface="Roboto Light" pitchFamily="2" charset="0"/>
                <a:ea typeface="Roboto Light" pitchFamily="2" charset="0"/>
              </a:rPr>
              <a:t>investigación propia</a:t>
            </a:r>
          </a:p>
          <a:p>
            <a:pPr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Intentaremos </a:t>
            </a:r>
            <a:r>
              <a:rPr lang="es-ES" sz="1600" b="1" dirty="0" smtClean="0">
                <a:latin typeface="Roboto Light" pitchFamily="2" charset="0"/>
                <a:ea typeface="Roboto Light" pitchFamily="2" charset="0"/>
              </a:rPr>
              <a:t>“evitar” el envío de tareas</a:t>
            </a: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, pero no olvidéis recoger brevemente por escrito y en fotos las propuestas realizadas para poder compartir el trabajo y crear en común.</a:t>
            </a:r>
            <a:endParaRPr lang="es-ES" sz="1600" dirty="0">
              <a:latin typeface="Roboto Light" pitchFamily="2" charset="0"/>
              <a:ea typeface="Roboto Light" pitchFamily="2" charset="0"/>
            </a:endParaRPr>
          </a:p>
        </p:txBody>
      </p:sp>
      <p:pic>
        <p:nvPicPr>
          <p:cNvPr id="26626" name="Picture 2" descr="Reanudar - Iconos gratis 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285992"/>
            <a:ext cx="2928933" cy="2928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71406" y="304364"/>
            <a:ext cx="885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 smtClean="0">
                <a:latin typeface="Broadway" pitchFamily="82" charset="0"/>
                <a:ea typeface="+mj-ea"/>
                <a:cs typeface="+mj-cs"/>
              </a:rPr>
              <a:t>¿Qué nos queda por saber sobre el plástico?</a:t>
            </a:r>
          </a:p>
          <a:p>
            <a:pPr algn="ctr"/>
            <a:r>
              <a:rPr lang="es-ES" sz="2000" dirty="0" smtClean="0">
                <a:solidFill>
                  <a:srgbClr val="00B0F0"/>
                </a:solidFill>
                <a:latin typeface="Broadway" pitchFamily="82" charset="0"/>
                <a:ea typeface="+mj-ea"/>
                <a:cs typeface="+mj-cs"/>
              </a:rPr>
              <a:t>Piensa algo que te sorprenda de los vídeos que vas a ver…</a:t>
            </a:r>
          </a:p>
        </p:txBody>
      </p:sp>
      <p:pic>
        <p:nvPicPr>
          <p:cNvPr id="9218" name="Picture 2" descr="Tecnopacking - Profesionales del Embala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357430"/>
            <a:ext cx="5065791" cy="3500462"/>
          </a:xfrm>
          <a:prstGeom prst="rect">
            <a:avLst/>
          </a:prstGeom>
          <a:noFill/>
        </p:spPr>
      </p:pic>
      <p:pic>
        <p:nvPicPr>
          <p:cNvPr id="9222" name="Picture 6" descr="Reacción De Sorpresa PNG Imágenes Transparentes - Png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908" y="714356"/>
            <a:ext cx="2643182" cy="2643183"/>
          </a:xfrm>
          <a:prstGeom prst="rect">
            <a:avLst/>
          </a:prstGeom>
          <a:noFill/>
        </p:spPr>
      </p:pic>
      <p:pic>
        <p:nvPicPr>
          <p:cNvPr id="9224" name="Picture 8" descr="https://archivo-es.greenpeace.org/espana/community_images/97/113297/136420_24347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2357430"/>
            <a:ext cx="3000396" cy="1710226"/>
          </a:xfrm>
          <a:prstGeom prst="rect">
            <a:avLst/>
          </a:prstGeom>
          <a:noFill/>
        </p:spPr>
      </p:pic>
      <p:pic>
        <p:nvPicPr>
          <p:cNvPr id="9226" name="Picture 10" descr="Enfréntate al plástico | The Nature Conservancy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4210532"/>
            <a:ext cx="3000395" cy="1687722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2357422" y="5955589"/>
            <a:ext cx="450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¿Qué os ha sorprendido?</a:t>
            </a:r>
            <a:endParaRPr lang="es-ES" sz="1600" b="1" dirty="0" smtClean="0">
              <a:latin typeface="Roboto Light" pitchFamily="2" charset="0"/>
              <a:ea typeface="Roboto Light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¿Cuánto hemos aprendido sobre el plástico?</a:t>
            </a:r>
          </a:p>
          <a:p>
            <a:pPr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¿Qué nos falta por conocer de este material?</a:t>
            </a:r>
            <a:endParaRPr lang="es-ES" sz="1600" dirty="0">
              <a:latin typeface="Roboto Light" pitchFamily="2" charset="0"/>
              <a:ea typeface="Roboto Ligh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57158" y="285728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latin typeface="Broadway" pitchFamily="82" charset="0"/>
                <a:ea typeface="+mj-ea"/>
                <a:cs typeface="+mj-cs"/>
              </a:rPr>
              <a:t>Movimiento Escuelas Libres de Plástico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00034" y="1515705"/>
            <a:ext cx="814393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Formamos parte del </a:t>
            </a:r>
            <a:r>
              <a:rPr lang="es-ES" sz="1600" dirty="0" smtClean="0">
                <a:latin typeface="Broadway" pitchFamily="82" charset="0"/>
              </a:rPr>
              <a:t>Movimiento Escuelas Libres de Plástico: </a:t>
            </a:r>
            <a:r>
              <a:rPr lang="es-ES" sz="1600" dirty="0" smtClean="0">
                <a:latin typeface="Roboto Light" pitchFamily="2" charset="0"/>
              </a:rPr>
              <a:t>19</a:t>
            </a: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 centros educativos de primaria y secundaria de todo Castilla y León (y uno de </a:t>
            </a:r>
            <a:r>
              <a:rPr lang="es-ES" sz="1600" dirty="0" err="1" smtClean="0">
                <a:latin typeface="Roboto Light" pitchFamily="2" charset="0"/>
                <a:ea typeface="Roboto Light" pitchFamily="2" charset="0"/>
              </a:rPr>
              <a:t>Kinsaha</a:t>
            </a: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-R.D. Congo). </a:t>
            </a:r>
          </a:p>
          <a:p>
            <a:pPr>
              <a:buFont typeface="Wingdings" pitchFamily="2" charset="2"/>
              <a:buChar char="ü"/>
            </a:pPr>
            <a:endParaRPr lang="es-ES" sz="1600" dirty="0" smtClean="0">
              <a:latin typeface="Roboto Light" pitchFamily="2" charset="0"/>
              <a:ea typeface="Roboto Light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 Este será nuestro </a:t>
            </a:r>
            <a:r>
              <a:rPr lang="es-ES" sz="1600" dirty="0" smtClean="0">
                <a:latin typeface="Broadway" pitchFamily="82" charset="0"/>
              </a:rPr>
              <a:t>5º año </a:t>
            </a: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luchando contra los plásticos innecesarios en los centros educativos.</a:t>
            </a:r>
          </a:p>
          <a:p>
            <a:pPr>
              <a:buFont typeface="Wingdings" pitchFamily="2" charset="2"/>
              <a:buChar char="ü"/>
            </a:pPr>
            <a:endParaRPr lang="es-ES" sz="1600" dirty="0" smtClean="0">
              <a:latin typeface="Roboto Light" pitchFamily="2" charset="0"/>
              <a:ea typeface="Roboto Light" pitchFamily="2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¿Cómo trabajamos? Mediante procesos de </a:t>
            </a:r>
            <a:r>
              <a:rPr lang="es-ES" sz="1600" dirty="0" smtClean="0">
                <a:latin typeface="Broadway" pitchFamily="82" charset="0"/>
              </a:rPr>
              <a:t>investigación-reflexión-acción</a:t>
            </a:r>
            <a:r>
              <a:rPr lang="es-ES" sz="1600" dirty="0" smtClean="0">
                <a:latin typeface="Roboto Light" pitchFamily="2" charset="0"/>
              </a:rPr>
              <a:t>. Las propuestas salen de vosotras.</a:t>
            </a: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 </a:t>
            </a:r>
          </a:p>
          <a:p>
            <a:pPr lvl="0">
              <a:buFont typeface="Wingdings" pitchFamily="2" charset="2"/>
              <a:buChar char="ü"/>
            </a:pPr>
            <a:endParaRPr lang="es-ES" sz="1600" dirty="0" smtClean="0">
              <a:latin typeface="Roboto Light" pitchFamily="2" charset="0"/>
              <a:ea typeface="Roboto Light" pitchFamily="2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Nuestra filosofía: ¡</a:t>
            </a:r>
            <a:r>
              <a:rPr lang="es-ES" sz="1600" dirty="0" smtClean="0">
                <a:latin typeface="Broadway" pitchFamily="82" charset="0"/>
              </a:rPr>
              <a:t>reciclar no es suficiente!</a:t>
            </a:r>
          </a:p>
          <a:p>
            <a:pPr lvl="0"/>
            <a:r>
              <a:rPr lang="es-ES" sz="1600" dirty="0" smtClean="0">
                <a:latin typeface="Broadway" pitchFamily="82" charset="0"/>
                <a:ea typeface="Roboto Light" pitchFamily="2" charset="0"/>
              </a:rPr>
              <a:t>	¡REDUCE, COMPARTE, CUIDA!</a:t>
            </a:r>
            <a:endParaRPr lang="es-ES" sz="1600" dirty="0" smtClean="0">
              <a:latin typeface="Roboto Light" pitchFamily="2" charset="0"/>
              <a:ea typeface="Roboto Light" pitchFamily="2" charset="0"/>
            </a:endParaRPr>
          </a:p>
          <a:p>
            <a:pPr lvl="0"/>
            <a:endParaRPr lang="es-ES" sz="1600" dirty="0" smtClean="0">
              <a:latin typeface="Roboto Light" pitchFamily="2" charset="0"/>
              <a:ea typeface="Roboto Light" pitchFamily="2" charset="0"/>
            </a:endParaRPr>
          </a:p>
        </p:txBody>
      </p:sp>
      <p:pic>
        <p:nvPicPr>
          <p:cNvPr id="1029" name="Picture 5" descr="Elige una imagen de Frato y justifica la elección en el marco de la  asignatura NEE – Construyendo la Escuela Inclusiv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3714752"/>
            <a:ext cx="1428760" cy="1413889"/>
          </a:xfrm>
          <a:prstGeom prst="rect">
            <a:avLst/>
          </a:prstGeom>
          <a:noFill/>
        </p:spPr>
      </p:pic>
      <p:pic>
        <p:nvPicPr>
          <p:cNvPr id="7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6000768"/>
            <a:ext cx="1257758" cy="526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6000768"/>
            <a:ext cx="551716" cy="51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Rectángulo"/>
          <p:cNvSpPr/>
          <p:nvPr/>
        </p:nvSpPr>
        <p:spPr>
          <a:xfrm>
            <a:off x="500034" y="5143512"/>
            <a:ext cx="80724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Este curso queremos </a:t>
            </a:r>
            <a:r>
              <a:rPr lang="es-ES" sz="1600" dirty="0" smtClean="0">
                <a:latin typeface="Broadway" pitchFamily="82" charset="0"/>
              </a:rPr>
              <a:t>investigar el problema de raíz</a:t>
            </a: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. ¿Quién compra el plástico que llevamos a los centros educativos?</a:t>
            </a:r>
          </a:p>
        </p:txBody>
      </p:sp>
      <p:pic>
        <p:nvPicPr>
          <p:cNvPr id="10" name="Imagen 2">
            <a:extLst>
              <a:ext uri="{FF2B5EF4-FFF2-40B4-BE49-F238E27FC236}">
                <a16:creationId xmlns="" xmlns:a16="http://schemas.microsoft.com/office/drawing/2014/main" id="{AE9FA318-3359-C2EA-9255-85E080D308F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57752" y="6072206"/>
            <a:ext cx="1500198" cy="308229"/>
          </a:xfrm>
          <a:prstGeom prst="rect">
            <a:avLst/>
          </a:prstGeom>
        </p:spPr>
      </p:pic>
      <p:pic>
        <p:nvPicPr>
          <p:cNvPr id="11" name="Imagen 3">
            <a:extLst>
              <a:ext uri="{FF2B5EF4-FFF2-40B4-BE49-F238E27FC236}">
                <a16:creationId xmlns="" xmlns:a16="http://schemas.microsoft.com/office/drawing/2014/main" id="{B8F132FF-10FB-A96E-243C-11A53E9B1DE9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28662" y="6013986"/>
            <a:ext cx="964413" cy="415409"/>
          </a:xfrm>
          <a:prstGeom prst="rect">
            <a:avLst/>
          </a:prstGeom>
        </p:spPr>
      </p:pic>
      <p:pic>
        <p:nvPicPr>
          <p:cNvPr id="12" name="Picture 14" descr="Family Hand Draw Vector Hd Images, Family Icon In The Form Of Hands, The,  Peace, Sign PNG Image For Free Downloa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72330" y="5143488"/>
            <a:ext cx="1714512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71406" y="304364"/>
            <a:ext cx="885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 smtClean="0">
                <a:latin typeface="Broadway" pitchFamily="82" charset="0"/>
                <a:ea typeface="+mj-ea"/>
                <a:cs typeface="+mj-cs"/>
              </a:rPr>
              <a:t>¿Quién decide sobre la compra?</a:t>
            </a:r>
          </a:p>
        </p:txBody>
      </p:sp>
      <p:pic>
        <p:nvPicPr>
          <p:cNvPr id="9230" name="Picture 14" descr="Family Hand Draw Vector Hd Images, Family Icon In The Form Of Hands, The,  Peace, Sign PNG Image For Free Downlo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470" y="857232"/>
            <a:ext cx="4000528" cy="4000529"/>
          </a:xfrm>
          <a:prstGeom prst="rect">
            <a:avLst/>
          </a:prstGeom>
          <a:noFill/>
        </p:spPr>
      </p:pic>
      <p:pic>
        <p:nvPicPr>
          <p:cNvPr id="9232" name="Picture 16" descr="C:\Users\USUARIO\Downloads\pngegg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3678" y="1214422"/>
            <a:ext cx="2511660" cy="3214710"/>
          </a:xfrm>
          <a:prstGeom prst="rect">
            <a:avLst/>
          </a:prstGeom>
          <a:noFill/>
        </p:spPr>
      </p:pic>
      <p:pic>
        <p:nvPicPr>
          <p:cNvPr id="9234" name="Picture 18" descr="flecha de línea discontinua 18837214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3000372"/>
            <a:ext cx="2094059" cy="285752"/>
          </a:xfrm>
          <a:prstGeom prst="rect">
            <a:avLst/>
          </a:prstGeom>
          <a:noFill/>
        </p:spPr>
      </p:pic>
      <p:sp>
        <p:nvSpPr>
          <p:cNvPr id="20" name="19 CuadroTexto"/>
          <p:cNvSpPr txBox="1"/>
          <p:nvPr/>
        </p:nvSpPr>
        <p:spPr>
          <a:xfrm>
            <a:off x="357158" y="4714884"/>
            <a:ext cx="68580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s-ES" b="1" dirty="0" smtClean="0">
                <a:latin typeface="Roboto Light" pitchFamily="2" charset="0"/>
                <a:ea typeface="Roboto Light" pitchFamily="2" charset="0"/>
              </a:rPr>
              <a:t>¡Manos a la bolsa!</a:t>
            </a:r>
            <a:endParaRPr lang="es-ES" dirty="0" smtClean="0">
              <a:latin typeface="Roboto Light" pitchFamily="2" charset="0"/>
              <a:ea typeface="Roboto Light" pitchFamily="2" charset="0"/>
            </a:endParaRPr>
          </a:p>
          <a:p>
            <a:pPr marL="457200" indent="-457200"/>
            <a:r>
              <a:rPr lang="es-ES" dirty="0" smtClean="0">
                <a:latin typeface="Roboto Light" pitchFamily="2" charset="0"/>
                <a:ea typeface="Roboto Light" pitchFamily="2" charset="0"/>
              </a:rPr>
              <a:t>Invitamos a participar a todas las familias: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dirty="0" smtClean="0">
                <a:latin typeface="Roboto Light" pitchFamily="2" charset="0"/>
                <a:ea typeface="Roboto Light" pitchFamily="2" charset="0"/>
              </a:rPr>
              <a:t>Revisión de la bolsa amarilla.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dirty="0" smtClean="0">
                <a:latin typeface="Roboto Light" pitchFamily="2" charset="0"/>
                <a:ea typeface="Roboto Light" pitchFamily="2" charset="0"/>
              </a:rPr>
              <a:t>Visualización de vídeos.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dirty="0" smtClean="0">
                <a:latin typeface="Roboto Light" pitchFamily="2" charset="0"/>
                <a:ea typeface="Roboto Light" pitchFamily="2" charset="0"/>
              </a:rPr>
              <a:t>Debate.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dirty="0" smtClean="0">
                <a:latin typeface="Roboto Light" pitchFamily="2" charset="0"/>
                <a:ea typeface="Roboto Light" pitchFamily="2" charset="0"/>
              </a:rPr>
              <a:t>Compartir compromisos y propuestas de investigación en padlet</a:t>
            </a:r>
          </a:p>
        </p:txBody>
      </p:sp>
      <p:pic>
        <p:nvPicPr>
          <p:cNvPr id="21" name="20 Imagen" descr="cristic-herramientas-tic-educativas-creacion-edicion-contenidos-profesores-padlet-ok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00958" y="5214950"/>
            <a:ext cx="1428736" cy="1428736"/>
          </a:xfrm>
          <a:prstGeom prst="rect">
            <a:avLst/>
          </a:prstGeom>
        </p:spPr>
      </p:pic>
      <p:pic>
        <p:nvPicPr>
          <p:cNvPr id="9236" name="Picture 20" descr="Imágenes de Residuos Plásticos Amarillo | Descarga imágenes gratuitas en  Unsplash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8" y="4643446"/>
            <a:ext cx="1607355" cy="1071570"/>
          </a:xfrm>
          <a:prstGeom prst="rect">
            <a:avLst/>
          </a:prstGeom>
          <a:noFill/>
        </p:spPr>
      </p:pic>
      <p:pic>
        <p:nvPicPr>
          <p:cNvPr id="23" name="Picture 4" descr="Play youtube video multimedia - Iconos Redes y Comunicacione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00958" y="3857628"/>
            <a:ext cx="1285884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71406" y="304364"/>
            <a:ext cx="885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 smtClean="0">
                <a:latin typeface="Broadway" pitchFamily="82" charset="0"/>
                <a:ea typeface="+mj-ea"/>
                <a:cs typeface="+mj-cs"/>
              </a:rPr>
              <a:t>¡Manos a la bolsa!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85794"/>
            <a:ext cx="8756257" cy="4113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CuadroTexto"/>
          <p:cNvSpPr txBox="1"/>
          <p:nvPr/>
        </p:nvSpPr>
        <p:spPr>
          <a:xfrm>
            <a:off x="357158" y="5000636"/>
            <a:ext cx="857256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s-ES" b="1" dirty="0" smtClean="0">
                <a:latin typeface="Roboto Light" pitchFamily="2" charset="0"/>
                <a:ea typeface="Roboto Light" pitchFamily="2" charset="0"/>
              </a:rPr>
              <a:t>¡Somos ELP!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Revisión de la bolsa amarilla: 3 plásticos más abundantes y por qué.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Visualización de vídeos (elegid entre los que os proponemos o buscad otros).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Debate familiar.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Compartir </a:t>
            </a:r>
            <a:r>
              <a:rPr lang="es-ES" sz="1600" b="1" dirty="0" smtClean="0">
                <a:latin typeface="Roboto Light" pitchFamily="2" charset="0"/>
                <a:ea typeface="Roboto Light" pitchFamily="2" charset="0"/>
              </a:rPr>
              <a:t>compromisos</a:t>
            </a: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 y </a:t>
            </a:r>
            <a:r>
              <a:rPr lang="es-ES" sz="1600" b="1" dirty="0" smtClean="0">
                <a:latin typeface="Roboto Light" pitchFamily="2" charset="0"/>
                <a:ea typeface="Roboto Light" pitchFamily="2" charset="0"/>
              </a:rPr>
              <a:t>propuestas de investigación </a:t>
            </a:r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en padlet.</a:t>
            </a:r>
          </a:p>
        </p:txBody>
      </p:sp>
      <p:pic>
        <p:nvPicPr>
          <p:cNvPr id="12" name="Picture 18" descr="flecha de línea discontinua 18837214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6429396"/>
            <a:ext cx="2094059" cy="285752"/>
          </a:xfrm>
          <a:prstGeom prst="rect">
            <a:avLst/>
          </a:prstGeom>
          <a:noFill/>
        </p:spPr>
      </p:pic>
      <p:sp>
        <p:nvSpPr>
          <p:cNvPr id="13" name="12 Rectángulo"/>
          <p:cNvSpPr/>
          <p:nvPr/>
        </p:nvSpPr>
        <p:spPr>
          <a:xfrm>
            <a:off x="3786182" y="6324921"/>
            <a:ext cx="3571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latin typeface="Broadway" pitchFamily="82" charset="0"/>
                <a:ea typeface="+mj-ea"/>
                <a:cs typeface="+mj-cs"/>
              </a:rPr>
              <a:t>DECÁLOGO ELP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57158" y="484511"/>
            <a:ext cx="83582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latin typeface="Broadway" pitchFamily="82" charset="0"/>
                <a:ea typeface="+mj-ea"/>
                <a:cs typeface="+mj-cs"/>
              </a:rPr>
              <a:t>PADLET</a:t>
            </a:r>
          </a:p>
          <a:p>
            <a:pPr algn="ctr"/>
            <a:r>
              <a:rPr lang="es-ES" sz="2400" b="1" dirty="0" smtClean="0">
                <a:latin typeface="Broadway" pitchFamily="82" charset="0"/>
                <a:ea typeface="+mj-ea"/>
                <a:cs typeface="+mj-cs"/>
              </a:rPr>
              <a:t>¡Manos a la bolsa!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000240"/>
            <a:ext cx="8710643" cy="419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6 Imagen" descr="cristic-herramientas-tic-educativas-creacion-edicion-contenidos-profesores-padlet-o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6578" y="71390"/>
            <a:ext cx="2000264" cy="2000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57158" y="484511"/>
            <a:ext cx="835824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latin typeface="Broadway" pitchFamily="82" charset="0"/>
                <a:ea typeface="+mj-ea"/>
                <a:cs typeface="+mj-cs"/>
              </a:rPr>
              <a:t>Deberes</a:t>
            </a:r>
          </a:p>
          <a:p>
            <a:pPr algn="ctr"/>
            <a:r>
              <a:rPr lang="es-ES" sz="1600" dirty="0" smtClean="0">
                <a:latin typeface="Broadway" pitchFamily="82" charset="0"/>
                <a:ea typeface="+mj-ea"/>
                <a:cs typeface="+mj-cs"/>
              </a:rPr>
              <a:t>Para el curso 2025-26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285720" y="1557211"/>
            <a:ext cx="85725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300" dirty="0" smtClean="0">
                <a:latin typeface="Roboto Light" pitchFamily="2" charset="0"/>
                <a:ea typeface="Roboto Light" pitchFamily="2" charset="0"/>
              </a:rPr>
              <a:t> Reflexión y compromisos en familia: compartirlos (padlet…).</a:t>
            </a:r>
          </a:p>
          <a:p>
            <a:pPr>
              <a:buFont typeface="Arial" pitchFamily="34" charset="0"/>
              <a:buChar char="•"/>
            </a:pPr>
            <a:r>
              <a:rPr lang="es-ES" sz="2300" dirty="0" smtClean="0">
                <a:latin typeface="Roboto Light" pitchFamily="2" charset="0"/>
                <a:ea typeface="Roboto Light" pitchFamily="2" charset="0"/>
              </a:rPr>
              <a:t> Investigación desde las propuestas familiares.</a:t>
            </a:r>
          </a:p>
          <a:p>
            <a:pPr>
              <a:buFont typeface="Arial" pitchFamily="34" charset="0"/>
              <a:buChar char="•"/>
            </a:pPr>
            <a:r>
              <a:rPr lang="es-ES" sz="2300" dirty="0" smtClean="0">
                <a:latin typeface="Roboto Light" pitchFamily="2" charset="0"/>
                <a:ea typeface="Roboto Light" pitchFamily="2" charset="0"/>
              </a:rPr>
              <a:t> Difusión de la investigación (vídeo, mural, circular…).</a:t>
            </a:r>
          </a:p>
          <a:p>
            <a:pPr>
              <a:buFont typeface="Arial" pitchFamily="34" charset="0"/>
              <a:buChar char="•"/>
            </a:pPr>
            <a:r>
              <a:rPr lang="es-ES" sz="2300" dirty="0" smtClean="0">
                <a:latin typeface="Roboto Light" pitchFamily="2" charset="0"/>
                <a:ea typeface="Roboto Light" pitchFamily="2" charset="0"/>
              </a:rPr>
              <a:t> Decálogo con las mejores propuestas.</a:t>
            </a:r>
          </a:p>
        </p:txBody>
      </p:sp>
      <p:pic>
        <p:nvPicPr>
          <p:cNvPr id="10" name="Picture 2" descr="Deberes - Iconos gratis de educació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214686"/>
            <a:ext cx="3357585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57158" y="357166"/>
            <a:ext cx="8358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latin typeface="Broadway" pitchFamily="82" charset="0"/>
                <a:ea typeface="+mj-ea"/>
                <a:cs typeface="+mj-cs"/>
              </a:rPr>
              <a:t>¡Para no olvidar!</a:t>
            </a:r>
          </a:p>
          <a:p>
            <a:pPr algn="ctr"/>
            <a:r>
              <a:rPr lang="es-ES" sz="2000" b="1" dirty="0" smtClean="0">
                <a:latin typeface="Broadway" pitchFamily="82" charset="0"/>
                <a:ea typeface="+mj-ea"/>
                <a:cs typeface="+mj-cs"/>
              </a:rPr>
              <a:t>Cómo reducir nuestro consumo de plástico en tres pasos…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2428860" y="2143116"/>
            <a:ext cx="65008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>
                <a:solidFill>
                  <a:srgbClr val="00B0F0"/>
                </a:solidFill>
                <a:latin typeface="Roboto Light" pitchFamily="2" charset="0"/>
              </a:rPr>
              <a:t>Di no a los productos de usar y tirar</a:t>
            </a:r>
            <a:endParaRPr lang="es-ES" sz="3200" b="1" dirty="0">
              <a:solidFill>
                <a:srgbClr val="00B0F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357422" y="3857628"/>
            <a:ext cx="63241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 smtClean="0">
                <a:solidFill>
                  <a:srgbClr val="00B0F0"/>
                </a:solidFill>
                <a:latin typeface="Roboto Light" pitchFamily="2" charset="0"/>
              </a:rPr>
              <a:t>No compres lo que no necesitas</a:t>
            </a:r>
            <a:endParaRPr lang="es-ES" sz="3200" b="1" dirty="0">
              <a:solidFill>
                <a:srgbClr val="00B0F0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428860" y="5572140"/>
            <a:ext cx="3871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 smtClean="0">
                <a:solidFill>
                  <a:srgbClr val="00B0F0"/>
                </a:solidFill>
                <a:latin typeface="Roboto Light" pitchFamily="2" charset="0"/>
              </a:rPr>
              <a:t>Cuida lo que tienes</a:t>
            </a:r>
            <a:endParaRPr lang="es-ES" sz="3200" b="1" dirty="0">
              <a:solidFill>
                <a:srgbClr val="00B0F0"/>
              </a:solidFill>
            </a:endParaRPr>
          </a:p>
        </p:txBody>
      </p:sp>
      <p:pic>
        <p:nvPicPr>
          <p:cNvPr id="1031" name="Picture 7" descr="Artículos de plástico desechables: ¿prácticos o nocivos? – CavsConnec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000240"/>
            <a:ext cx="1521571" cy="1521571"/>
          </a:xfrm>
          <a:prstGeom prst="rect">
            <a:avLst/>
          </a:prstGeom>
          <a:noFill/>
        </p:spPr>
      </p:pic>
      <p:pic>
        <p:nvPicPr>
          <p:cNvPr id="1033" name="Picture 9" descr="Mujer que rechaza las bolsas de compras ofrecidas a mano negación del  consumismo haciendo elecciones conscientes | Vector Premi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643314"/>
            <a:ext cx="1928826" cy="1368050"/>
          </a:xfrm>
          <a:prstGeom prst="rect">
            <a:avLst/>
          </a:prstGeom>
          <a:noFill/>
        </p:spPr>
      </p:pic>
      <p:pic>
        <p:nvPicPr>
          <p:cNvPr id="1035" name="Picture 11" descr="Consejo Vithas. Seis hábitos para el cuidado de tu corazón - Fundación Áure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5286388"/>
            <a:ext cx="1936279" cy="1195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42844" y="500042"/>
            <a:ext cx="8858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latin typeface="Broadway" pitchFamily="82" charset="0"/>
                <a:ea typeface="+mj-ea"/>
                <a:cs typeface="+mj-cs"/>
              </a:rPr>
              <a:t>El Consejo de hoy ha sido…</a:t>
            </a:r>
          </a:p>
        </p:txBody>
      </p:sp>
      <p:pic>
        <p:nvPicPr>
          <p:cNvPr id="4098" name="Picture 2" descr="BOTELLA SO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929" y="4429132"/>
            <a:ext cx="1933559" cy="1933559"/>
          </a:xfrm>
          <a:prstGeom prst="rect">
            <a:avLst/>
          </a:prstGeom>
          <a:noFill/>
        </p:spPr>
      </p:pic>
      <p:pic>
        <p:nvPicPr>
          <p:cNvPr id="4100" name="Picture 4" descr="Vasos de plástico reutilizables - La opción más sostenible - PianoPla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1428736"/>
            <a:ext cx="7157931" cy="2541386"/>
          </a:xfrm>
          <a:prstGeom prst="rect">
            <a:avLst/>
          </a:prstGeom>
          <a:noFill/>
        </p:spPr>
      </p:pic>
      <p:sp>
        <p:nvSpPr>
          <p:cNvPr id="4104" name="AutoShape 8" descr="Jarra para filtrar el agua del grifo y mejorar su sabor- Laica STREAM LINE  J31-A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106" name="Picture 10" descr="Jarra para filtrar el agua del grifo y mejorar su sabor- Laica STREAM LINE  J31-A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4429132"/>
            <a:ext cx="1928826" cy="1928826"/>
          </a:xfrm>
          <a:prstGeom prst="rect">
            <a:avLst/>
          </a:prstGeom>
          <a:noFill/>
        </p:spPr>
      </p:pic>
      <p:pic>
        <p:nvPicPr>
          <p:cNvPr id="4108" name="Picture 12" descr="Botijo de barro natural hecho a mano alto 30 x 20 cm 3 litros aprox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4443385"/>
            <a:ext cx="1928826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395" y="714356"/>
            <a:ext cx="8662323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DEEF495D-7AE8-F1A8-DB79-3A8EF3746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5341006"/>
            <a:ext cx="3305965" cy="1382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Imagen 2">
            <a:extLst>
              <a:ext uri="{FF2B5EF4-FFF2-40B4-BE49-F238E27FC236}">
                <a16:creationId xmlns="" xmlns:a16="http://schemas.microsoft.com/office/drawing/2014/main" id="{AE9FA318-3359-C2EA-9255-85E080D308F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327" y="5789044"/>
            <a:ext cx="4159797" cy="854666"/>
          </a:xfrm>
          <a:prstGeom prst="rect">
            <a:avLst/>
          </a:prstGeom>
        </p:spPr>
      </p:pic>
      <p:pic>
        <p:nvPicPr>
          <p:cNvPr id="9" name="Imagen 3">
            <a:extLst>
              <a:ext uri="{FF2B5EF4-FFF2-40B4-BE49-F238E27FC236}">
                <a16:creationId xmlns="" xmlns:a16="http://schemas.microsoft.com/office/drawing/2014/main" id="{B8F132FF-10FB-A96E-243C-11A53E9B1DE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44348" y="142853"/>
            <a:ext cx="2487757" cy="1071570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="" xmlns:a16="http://schemas.microsoft.com/office/drawing/2014/main" id="{5EA8C8A6-DDBC-240F-BB44-EA40CFB15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3" y="142852"/>
            <a:ext cx="127107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1528</TotalTime>
  <Words>403</Words>
  <Application>Microsoft Office PowerPoint</Application>
  <PresentationFormat>Presentación en pantalla (4:3)</PresentationFormat>
  <Paragraphs>55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Company>Usuario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165</cp:revision>
  <dcterms:created xsi:type="dcterms:W3CDTF">2021-10-20T10:58:02Z</dcterms:created>
  <dcterms:modified xsi:type="dcterms:W3CDTF">2025-10-28T10:10:24Z</dcterms:modified>
</cp:coreProperties>
</file>